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2" r:id="rId2"/>
    <p:sldId id="316" r:id="rId3"/>
    <p:sldId id="298" r:id="rId4"/>
    <p:sldId id="297" r:id="rId5"/>
    <p:sldId id="314" r:id="rId6"/>
    <p:sldId id="299" r:id="rId7"/>
    <p:sldId id="311" r:id="rId8"/>
    <p:sldId id="310" r:id="rId9"/>
    <p:sldId id="309" r:id="rId10"/>
    <p:sldId id="312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15" r:id="rId19"/>
    <p:sldId id="307" r:id="rId20"/>
    <p:sldId id="308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102" d="100"/>
          <a:sy n="102" d="100"/>
        </p:scale>
        <p:origin x="138" y="2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F50B6-9569-483C-B07D-D5614B4BF5E2}" type="doc">
      <dgm:prSet loTypeId="urn:microsoft.com/office/officeart/2005/8/layout/vList3" loCatId="list" qsTypeId="urn:microsoft.com/office/officeart/2005/8/quickstyle/simple1" qsCatId="simple" csTypeId="urn:microsoft.com/office/officeart/2005/8/colors/accent1_3" csCatId="accent1" phldr="1"/>
      <dgm:spPr/>
    </dgm:pt>
    <dgm:pt modelId="{5C7FD991-895B-4794-9410-8EEBA20802AE}">
      <dgm:prSet phldrT="[Texto]" custT="1"/>
      <dgm:spPr/>
      <dgm:t>
        <a:bodyPr/>
        <a:lstStyle/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Daimler</a:t>
          </a:r>
        </a:p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http://www.lookingatpeople.com/download-daimler-ped-segm-benchmark/index.html</a:t>
          </a:r>
        </a:p>
      </dgm:t>
    </dgm:pt>
    <dgm:pt modelId="{0094D38F-E3EC-4454-87F0-E72827106D00}" type="parTrans" cxnId="{DE681114-61C0-4121-B918-E5ABAC893BF1}">
      <dgm:prSet/>
      <dgm:spPr/>
      <dgm:t>
        <a:bodyPr/>
        <a:lstStyle/>
        <a:p>
          <a:endParaRPr lang="pt-BR"/>
        </a:p>
      </dgm:t>
    </dgm:pt>
    <dgm:pt modelId="{74EBE622-DA5C-47DF-B77B-9D3B04907A94}" type="sibTrans" cxnId="{DE681114-61C0-4121-B918-E5ABAC893BF1}">
      <dgm:prSet/>
      <dgm:spPr/>
      <dgm:t>
        <a:bodyPr/>
        <a:lstStyle/>
        <a:p>
          <a:endParaRPr lang="pt-BR"/>
        </a:p>
      </dgm:t>
    </dgm:pt>
    <dgm:pt modelId="{3EC89D68-7428-4090-8A09-E232A3D6D841}">
      <dgm:prSet phldrT="[Texto]" custT="1"/>
      <dgm:spPr/>
      <dgm:t>
        <a:bodyPr/>
        <a:lstStyle/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Caltech</a:t>
          </a:r>
        </a:p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http://www.vision.caltech.edu/Image_Datasets/CaltechPedestrians/</a:t>
          </a:r>
        </a:p>
      </dgm:t>
    </dgm:pt>
    <dgm:pt modelId="{A7D29BF6-0196-4150-A0FB-1D486D22A939}" type="parTrans" cxnId="{DEFC1329-F99A-4894-9997-7ED8C75951F1}">
      <dgm:prSet/>
      <dgm:spPr/>
      <dgm:t>
        <a:bodyPr/>
        <a:lstStyle/>
        <a:p>
          <a:endParaRPr lang="pt-BR"/>
        </a:p>
      </dgm:t>
    </dgm:pt>
    <dgm:pt modelId="{7CD45F13-7FA9-4A15-A075-55D213504DB6}" type="sibTrans" cxnId="{DEFC1329-F99A-4894-9997-7ED8C75951F1}">
      <dgm:prSet/>
      <dgm:spPr/>
      <dgm:t>
        <a:bodyPr/>
        <a:lstStyle/>
        <a:p>
          <a:endParaRPr lang="pt-BR"/>
        </a:p>
      </dgm:t>
    </dgm:pt>
    <dgm:pt modelId="{6A05F892-7A77-4BF7-95BE-16FFEB874A78}" type="pres">
      <dgm:prSet presAssocID="{1DFF50B6-9569-483C-B07D-D5614B4BF5E2}" presName="linearFlow" presStyleCnt="0">
        <dgm:presLayoutVars>
          <dgm:dir/>
          <dgm:resizeHandles val="exact"/>
        </dgm:presLayoutVars>
      </dgm:prSet>
      <dgm:spPr/>
    </dgm:pt>
    <dgm:pt modelId="{B5234885-6AD8-46C0-9BE0-1C3FBCBDF7CD}" type="pres">
      <dgm:prSet presAssocID="{5C7FD991-895B-4794-9410-8EEBA20802AE}" presName="composite" presStyleCnt="0"/>
      <dgm:spPr/>
    </dgm:pt>
    <dgm:pt modelId="{EEC768B2-60DA-4F02-A559-B966B70C6EBF}" type="pres">
      <dgm:prSet presAssocID="{5C7FD991-895B-4794-9410-8EEBA20802AE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B0185E65-053A-4029-9E7B-73D6590AAE25}" type="pres">
      <dgm:prSet presAssocID="{5C7FD991-895B-4794-9410-8EEBA20802AE}" presName="txShp" presStyleLbl="node1" presStyleIdx="0" presStyleCnt="2">
        <dgm:presLayoutVars>
          <dgm:bulletEnabled val="1"/>
        </dgm:presLayoutVars>
      </dgm:prSet>
      <dgm:spPr/>
    </dgm:pt>
    <dgm:pt modelId="{7BC63162-1C36-44F6-AF24-3AF26D0F4B3F}" type="pres">
      <dgm:prSet presAssocID="{74EBE622-DA5C-47DF-B77B-9D3B04907A94}" presName="spacing" presStyleCnt="0"/>
      <dgm:spPr/>
    </dgm:pt>
    <dgm:pt modelId="{B5A7FBD8-7999-40DB-B6E6-0175636CA29A}" type="pres">
      <dgm:prSet presAssocID="{3EC89D68-7428-4090-8A09-E232A3D6D841}" presName="composite" presStyleCnt="0"/>
      <dgm:spPr/>
    </dgm:pt>
    <dgm:pt modelId="{7A64D8F6-7E46-491A-AFF7-E5E799B238E2}" type="pres">
      <dgm:prSet presAssocID="{3EC89D68-7428-4090-8A09-E232A3D6D841}" presName="imgShp" presStyleLbl="fgImgPlace1" presStyleIdx="1" presStyleCnt="2"/>
      <dgm:spPr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4EBF4F02-8E67-41F8-BE27-9CFABF593484}" type="pres">
      <dgm:prSet presAssocID="{3EC89D68-7428-4090-8A09-E232A3D6D841}" presName="txShp" presStyleLbl="node1" presStyleIdx="1" presStyleCnt="2">
        <dgm:presLayoutVars>
          <dgm:bulletEnabled val="1"/>
        </dgm:presLayoutVars>
      </dgm:prSet>
      <dgm:spPr/>
    </dgm:pt>
  </dgm:ptLst>
  <dgm:cxnLst>
    <dgm:cxn modelId="{DE681114-61C0-4121-B918-E5ABAC893BF1}" srcId="{1DFF50B6-9569-483C-B07D-D5614B4BF5E2}" destId="{5C7FD991-895B-4794-9410-8EEBA20802AE}" srcOrd="0" destOrd="0" parTransId="{0094D38F-E3EC-4454-87F0-E72827106D00}" sibTransId="{74EBE622-DA5C-47DF-B77B-9D3B04907A94}"/>
    <dgm:cxn modelId="{DEFC1329-F99A-4894-9997-7ED8C75951F1}" srcId="{1DFF50B6-9569-483C-B07D-D5614B4BF5E2}" destId="{3EC89D68-7428-4090-8A09-E232A3D6D841}" srcOrd="1" destOrd="0" parTransId="{A7D29BF6-0196-4150-A0FB-1D486D22A939}" sibTransId="{7CD45F13-7FA9-4A15-A075-55D213504DB6}"/>
    <dgm:cxn modelId="{7BABA2BF-E1D0-464B-B5EB-17975DCCBEB8}" type="presOf" srcId="{3EC89D68-7428-4090-8A09-E232A3D6D841}" destId="{4EBF4F02-8E67-41F8-BE27-9CFABF593484}" srcOrd="0" destOrd="0" presId="urn:microsoft.com/office/officeart/2005/8/layout/vList3"/>
    <dgm:cxn modelId="{810397F1-78EA-46FA-949A-AFD44BD09341}" type="presOf" srcId="{1DFF50B6-9569-483C-B07D-D5614B4BF5E2}" destId="{6A05F892-7A77-4BF7-95BE-16FFEB874A78}" srcOrd="0" destOrd="0" presId="urn:microsoft.com/office/officeart/2005/8/layout/vList3"/>
    <dgm:cxn modelId="{CFB9B6F2-DA31-4719-9B85-AF0E7F695DC5}" type="presOf" srcId="{5C7FD991-895B-4794-9410-8EEBA20802AE}" destId="{B0185E65-053A-4029-9E7B-73D6590AAE25}" srcOrd="0" destOrd="0" presId="urn:microsoft.com/office/officeart/2005/8/layout/vList3"/>
    <dgm:cxn modelId="{3024CB5F-FB7F-488F-94E7-72109774970F}" type="presParOf" srcId="{6A05F892-7A77-4BF7-95BE-16FFEB874A78}" destId="{B5234885-6AD8-46C0-9BE0-1C3FBCBDF7CD}" srcOrd="0" destOrd="0" presId="urn:microsoft.com/office/officeart/2005/8/layout/vList3"/>
    <dgm:cxn modelId="{4D18B4FB-2842-4C55-83A8-98A6F5F11D75}" type="presParOf" srcId="{B5234885-6AD8-46C0-9BE0-1C3FBCBDF7CD}" destId="{EEC768B2-60DA-4F02-A559-B966B70C6EBF}" srcOrd="0" destOrd="0" presId="urn:microsoft.com/office/officeart/2005/8/layout/vList3"/>
    <dgm:cxn modelId="{16311014-A6B7-4BDD-9075-92B43A6FE74F}" type="presParOf" srcId="{B5234885-6AD8-46C0-9BE0-1C3FBCBDF7CD}" destId="{B0185E65-053A-4029-9E7B-73D6590AAE25}" srcOrd="1" destOrd="0" presId="urn:microsoft.com/office/officeart/2005/8/layout/vList3"/>
    <dgm:cxn modelId="{E285BC55-1C48-4AEB-BA82-E2F56E28C406}" type="presParOf" srcId="{6A05F892-7A77-4BF7-95BE-16FFEB874A78}" destId="{7BC63162-1C36-44F6-AF24-3AF26D0F4B3F}" srcOrd="1" destOrd="0" presId="urn:microsoft.com/office/officeart/2005/8/layout/vList3"/>
    <dgm:cxn modelId="{587722F1-3A5E-487E-B0EB-09443B05BD3A}" type="presParOf" srcId="{6A05F892-7A77-4BF7-95BE-16FFEB874A78}" destId="{B5A7FBD8-7999-40DB-B6E6-0175636CA29A}" srcOrd="2" destOrd="0" presId="urn:microsoft.com/office/officeart/2005/8/layout/vList3"/>
    <dgm:cxn modelId="{3FABA102-3BFC-4EF1-A002-CA04C7AE90DA}" type="presParOf" srcId="{B5A7FBD8-7999-40DB-B6E6-0175636CA29A}" destId="{7A64D8F6-7E46-491A-AFF7-E5E799B238E2}" srcOrd="0" destOrd="0" presId="urn:microsoft.com/office/officeart/2005/8/layout/vList3"/>
    <dgm:cxn modelId="{850ACBC4-F0EB-42AB-8AA3-B714C080A5E5}" type="presParOf" srcId="{B5A7FBD8-7999-40DB-B6E6-0175636CA29A}" destId="{4EBF4F02-8E67-41F8-BE27-9CFABF59348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85E65-053A-4029-9E7B-73D6590AAE25}">
      <dsp:nvSpPr>
        <dsp:cNvPr id="0" name=""/>
        <dsp:cNvSpPr/>
      </dsp:nvSpPr>
      <dsp:spPr>
        <a:xfrm rot="10800000">
          <a:off x="2399335" y="4052"/>
          <a:ext cx="7414927" cy="2126662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799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Daimler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http://www.lookingatpeople.com/download-daimler-ped-segm-benchmark/index.html</a:t>
          </a:r>
        </a:p>
      </dsp:txBody>
      <dsp:txXfrm rot="10800000">
        <a:off x="2931000" y="4052"/>
        <a:ext cx="6883262" cy="2126662"/>
      </dsp:txXfrm>
    </dsp:sp>
    <dsp:sp modelId="{EEC768B2-60DA-4F02-A559-B966B70C6EBF}">
      <dsp:nvSpPr>
        <dsp:cNvPr id="0" name=""/>
        <dsp:cNvSpPr/>
      </dsp:nvSpPr>
      <dsp:spPr>
        <a:xfrm>
          <a:off x="1336003" y="4052"/>
          <a:ext cx="2126662" cy="212666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F4F02-8E67-41F8-BE27-9CFABF593484}">
      <dsp:nvSpPr>
        <dsp:cNvPr id="0" name=""/>
        <dsp:cNvSpPr/>
      </dsp:nvSpPr>
      <dsp:spPr>
        <a:xfrm rot="10800000">
          <a:off x="2399335" y="2765540"/>
          <a:ext cx="7414927" cy="2126662"/>
        </a:xfrm>
        <a:prstGeom prst="homePlate">
          <a:avLst/>
        </a:prstGeom>
        <a:solidFill>
          <a:schemeClr val="accent1">
            <a:shade val="80000"/>
            <a:hueOff val="249599"/>
            <a:satOff val="-4001"/>
            <a:lumOff val="29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799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Caltech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http://www.vision.caltech.edu/Image_Datasets/CaltechPedestrians/</a:t>
          </a:r>
        </a:p>
      </dsp:txBody>
      <dsp:txXfrm rot="10800000">
        <a:off x="2931000" y="2765540"/>
        <a:ext cx="6883262" cy="2126662"/>
      </dsp:txXfrm>
    </dsp:sp>
    <dsp:sp modelId="{7A64D8F6-7E46-491A-AFF7-E5E799B238E2}">
      <dsp:nvSpPr>
        <dsp:cNvPr id="0" name=""/>
        <dsp:cNvSpPr/>
      </dsp:nvSpPr>
      <dsp:spPr>
        <a:xfrm>
          <a:off x="1336003" y="2765540"/>
          <a:ext cx="2126662" cy="212666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2018/10/14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2018/10/14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13B1DF9-4A7D-4C11-AAFD-8A28C2B4B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922" r="6922"/>
          <a:stretch>
            <a:fillRect/>
          </a:stretch>
        </p:blipFill>
        <p:spPr>
          <a:xfrm>
            <a:off x="1" y="0"/>
            <a:ext cx="10655455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0" y="4227821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8" y="5942316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51" y="3429000"/>
            <a:ext cx="5035924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Sistema Autônomo  de Evasão  de  Colisões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49519-3AE7-45B3-846C-3408817E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pt-BR"/>
              <a:t>Sistemas de cores</a:t>
            </a:r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C961E-8299-401A-9BA0-E965FE55B15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pt-BR" sz="2000" dirty="0"/>
              <a:t>Outros espaços de 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343C2-2C52-4C2D-AA38-15D5C7D149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9150A84-C577-4E3C-8946-3CDDFD0DF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2061475"/>
            <a:ext cx="3600450" cy="2750036"/>
          </a:xfr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272C8983-8504-49AD-8DAA-E6FBDFDE3240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3"/>
          <a:stretch>
            <a:fillRect/>
          </a:stretch>
        </p:blipFill>
        <p:spPr>
          <a:xfrm>
            <a:off x="4302125" y="2061475"/>
            <a:ext cx="3600450" cy="2750036"/>
          </a:xfrm>
        </p:spPr>
      </p:pic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51A7DF70-6052-415F-A518-A0780C00A565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4"/>
          <a:stretch>
            <a:fillRect/>
          </a:stretch>
        </p:blipFill>
        <p:spPr>
          <a:xfrm>
            <a:off x="8172450" y="2062081"/>
            <a:ext cx="3598863" cy="2748824"/>
          </a:xfr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1DBA1C3-5F44-466F-B6FA-DA4318A67B8B}"/>
              </a:ext>
            </a:extLst>
          </p:cNvPr>
          <p:cNvSpPr txBox="1"/>
          <p:nvPr/>
        </p:nvSpPr>
        <p:spPr>
          <a:xfrm>
            <a:off x="431800" y="155747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LAB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52796B-436B-4C39-BDFA-8C0FF5FB39BB}"/>
              </a:ext>
            </a:extLst>
          </p:cNvPr>
          <p:cNvSpPr txBox="1"/>
          <p:nvPr/>
        </p:nvSpPr>
        <p:spPr>
          <a:xfrm>
            <a:off x="4302125" y="1587810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YUV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F0FF29-2B6D-478F-99C0-6D317A1F32E2}"/>
              </a:ext>
            </a:extLst>
          </p:cNvPr>
          <p:cNvSpPr txBox="1"/>
          <p:nvPr/>
        </p:nvSpPr>
        <p:spPr>
          <a:xfrm>
            <a:off x="8172450" y="1557475"/>
            <a:ext cx="592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HSV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8C34A2-6B35-43EC-9CD7-8497CCA02623}"/>
              </a:ext>
            </a:extLst>
          </p:cNvPr>
          <p:cNvSpPr txBox="1"/>
          <p:nvPr/>
        </p:nvSpPr>
        <p:spPr>
          <a:xfrm>
            <a:off x="8181878" y="4915401"/>
            <a:ext cx="359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C00000"/>
                </a:solidFill>
              </a:rPr>
              <a:t>cv2.cvtColor(imagem, cv2.COLOR_BGR2HSV)</a:t>
            </a:r>
          </a:p>
        </p:txBody>
      </p:sp>
    </p:spTree>
    <p:extLst>
      <p:ext uri="{BB962C8B-B14F-4D97-AF65-F5344CB8AC3E}">
        <p14:creationId xmlns:p14="http://schemas.microsoft.com/office/powerpoint/2010/main" val="52075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B2B078C-8DCA-4E25-8319-A3D04D823E3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C15BC0-9393-40AC-B066-A0E1FEC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44C3F-A941-4FB2-A058-02AE859220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sz="2000" dirty="0"/>
              <a:t>Identificando qualidade do contraste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391A5-285E-4898-8F32-2DAD312A3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Como em uma imagem com tons de cinza só existe um canal (matriz de 2 dimensões) é possível aplicar as operações de histograma direto na imagem.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E identificar se o contraste pode ser melhorado assim como a diferença entre os objetos na imagem.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Calcula o histograma ‘H’ da imagem;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Normaliza o histograma para garantir que os valores das intensidades dos pixels estejam entre 0 e 255;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Calcula o histograma acumulado;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Transforma a imagem.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5DC2-8456-408D-918D-7E1B34CC6E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DAD6A-C1F6-432A-9ECA-495896AAC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45" y="5113071"/>
            <a:ext cx="1352550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058ED-6D02-45D7-8640-C171ABE1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801" y="5579796"/>
            <a:ext cx="18954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E139032-8BAB-4906-A8D1-0082447272D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5692140" y="550910"/>
            <a:ext cx="6115485" cy="43891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4A90BD-D912-478F-89CA-BA75AE381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596A8-D50D-4959-BD5F-3BC77C46C6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260140" cy="360000"/>
          </a:xfrm>
        </p:spPr>
        <p:txBody>
          <a:bodyPr/>
          <a:lstStyle/>
          <a:p>
            <a:r>
              <a:rPr lang="pt-BR" sz="2000" dirty="0"/>
              <a:t>Quantidade de pixels por intensidade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C9E6C9-8102-4389-B986-55F01F28F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260140" cy="509662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Gráfico de colunas que representa a distribuição dos valores dos pixels da imagem (do mais claro até o mais escuro).</a:t>
            </a:r>
          </a:p>
          <a:p>
            <a:pPr marL="0" indent="0">
              <a:buNone/>
            </a:pPr>
            <a:r>
              <a:rPr lang="pt-BR" dirty="0"/>
              <a:t>O eixo X possui uma distribuição de 0 a 255, a intensidade do pixel. No eixo Y, a quantidade de pixels daquela intensidade.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hist, bins = np.histogram(imagem.flatten(), 256, [0, 256])</a:t>
            </a:r>
          </a:p>
          <a:p>
            <a:pPr marL="0" indent="0">
              <a:buNone/>
            </a:pPr>
            <a:endParaRPr lang="pt-BR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cdf = hist.cumsum()</a:t>
            </a: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cdf_normalized = cdf * hist.max() / cdf.max()</a:t>
            </a:r>
          </a:p>
          <a:p>
            <a:pPr marL="0" indent="0">
              <a:buNone/>
            </a:pPr>
            <a:endParaRPr lang="pt-BR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plt.plot(cdf_normalized, color = 'blue’)</a:t>
            </a: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plt.hist(imagem.flatten(), 256, [0, 256], color = 'red')</a:t>
            </a:r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plt.xlim([0, 256])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39086-F2D8-4DC3-8226-A0496B4F804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D510B3-A555-44ED-856D-E520DC4B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525" y="5090470"/>
            <a:ext cx="2933246" cy="14666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1952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378E10-E6A3-404E-AF2A-9AB906675BB9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>
          <a:xfrm>
            <a:off x="6282692" y="432000"/>
            <a:ext cx="5511800" cy="57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83D5CF-AF1F-48CC-8295-972618F3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/>
              <a:t>Equalização de Histograma</a:t>
            </a:r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91354-16BB-4265-9822-3A5B2D9407B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5759993" cy="360000"/>
          </a:xfrm>
        </p:spPr>
        <p:txBody>
          <a:bodyPr/>
          <a:lstStyle/>
          <a:p>
            <a:r>
              <a:rPr lang="en-US" dirty="0"/>
              <a:t>CLAHE (Contrast Limited Adaptive Histogram Equalization)</a:t>
            </a:r>
            <a:endParaRPr lang="pt-BR" dirty="0"/>
          </a:p>
          <a:p>
            <a:endParaRPr lang="pt-BR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B4EB40-A4F8-43E7-AF0B-ABA6D4CDE2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1800" y="1363795"/>
            <a:ext cx="5472113" cy="410408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6ADB8-AAA3-4C25-82BD-D2724FA8D17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E9EEF-3203-4C4E-96E1-98D25AB1D76C}"/>
              </a:ext>
            </a:extLst>
          </p:cNvPr>
          <p:cNvSpPr txBox="1"/>
          <p:nvPr/>
        </p:nvSpPr>
        <p:spPr>
          <a:xfrm>
            <a:off x="397508" y="5554007"/>
            <a:ext cx="569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equalização adaptativa, divide a imagem em pequenos blocos (8x8 por padrão no OpenCV). Então para cada bloco o histograma é equalizado normalmente. O único problema é que se existir um ruido na região, ele vai ser amplificado.</a:t>
            </a:r>
          </a:p>
        </p:txBody>
      </p:sp>
    </p:spTree>
    <p:extLst>
      <p:ext uri="{BB962C8B-B14F-4D97-AF65-F5344CB8AC3E}">
        <p14:creationId xmlns:p14="http://schemas.microsoft.com/office/powerpoint/2010/main" val="329977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0786511-204E-4AF9-9496-97B441229EF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8F19DE-561A-4698-994B-2D75334E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3D61E-304B-457E-AAEC-54809F3B11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pela Gaussiana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302DBA-5411-408B-90D8-282C189CA7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É possível especificar a quantidade de desvios padrão no eixo X e Y (horizontal e vertical).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cv2.GaussianBlur(img, (11, 11), 0)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5EC65-637F-4F25-AF3D-88C85B7F4C5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668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C348B8C-2000-43F9-AB34-782BC1A6D2D0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7C4146-6D5B-4A3A-9108-BD96BDCB3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1A26E-E8CC-45A0-AC72-83570B43FF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pela mediana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976135-B96A-41C0-BD8E-13B2BC0F02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Da mesma forma que a suavização anteriore, temos o cálculo de uma caixa ou janela quadrada sobre um pixel central onde matematicamente se utiliza a mediana para calcular o valor final do pixel.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cv2.medianBlur(img, 7)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476B5-1E9C-4966-A837-C59907BFE73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5392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8A667B7-94FD-4F50-85DE-C9B36B158D47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5928D3-4C9A-4276-9EB3-000EC79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93AF0-1902-4E09-A4E7-92EFEA2165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com filtro bilateral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E88EA-CF3C-4784-A457-0B82831859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É mais lento para calcular que os anteriores mas como vantagem apresenta a preservação de bordas e garante que o ruído seja removido. Além de um filtro gaussiano do espaço ao redor do pixel também é utilizado outro cálculo com outro filtro gaussiano que leva em conta a diferença de intensidade entre os pixels, dessa forma, como resultado temos uma maior manutenção das bordas das imagem.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C00000"/>
                </a:solidFill>
              </a:rPr>
              <a:t>cv2.bilateralFilter(img, 7, 49, 49)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8D76D-7E57-4B00-A471-9BDAC85CFE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582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0989D6-199B-4256-97CA-ECF2DCDF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BCB92-11C4-46E4-8FB2-33365297E6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DA5C7-6B38-4FC3-9BA9-1F9AE7AF3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Convertemos a imagem em tons de cinza para uma imagem em preto e branco onde todos os pixels possuem 0 ou 255 como valores de intensidade.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dirty="0">
                <a:solidFill>
                  <a:srgbClr val="C00000"/>
                </a:solidFill>
              </a:rPr>
              <a:t>cv2.GaussianBlur(img, (7, 7), 0) 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pt-BR" dirty="0">
                <a:solidFill>
                  <a:srgbClr val="C00000"/>
                </a:solidFill>
              </a:rPr>
              <a:t>(T, bin) = cv2.threshold(img, 160, 255, cv2.THRESH_BINARY)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2FA0B-6D80-44F8-BBC1-1CD462EF2A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E92E1B9-810B-4419-9A0D-10A930BE41D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6075" r="260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999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F4BE53F-9AF2-4E6B-9193-81101C63E69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989D6-199B-4256-97CA-ECF2DCDF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BCB92-11C4-46E4-8FB2-33365297E6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 adaptativo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3DA5C7-6B38-4FC3-9BA9-1F9AE7AF3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2FA0B-6D80-44F8-BBC1-1CD462EF2A7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4952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29216FD-7E72-4C1F-8B36-1E4496D5F91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79AC1-93F3-43D2-8888-D87761ED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Binarização com limiar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506F8-4FE3-4C10-BC1B-E1E8A2C29E3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 com Otsu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5A37FD-EDA6-48AB-9503-134D8852A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8DDE4-6AEA-4DBB-8268-3725A32DDEF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512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74428F7-9CF4-4D83-AE0C-74826FAF43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078" r="4078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F5EDD8-47FC-4E04-A5E4-C88AEDCAD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Equipe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3376D0-EEF9-4164-9AC4-9398FB33A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Rodrigo Lessa</a:t>
            </a:r>
          </a:p>
          <a:p>
            <a:r>
              <a:rPr lang="pt-BR" dirty="0"/>
              <a:t>Bruno Alonso</a:t>
            </a:r>
          </a:p>
        </p:txBody>
      </p:sp>
    </p:spTree>
    <p:extLst>
      <p:ext uri="{BB962C8B-B14F-4D97-AF65-F5344CB8AC3E}">
        <p14:creationId xmlns:p14="http://schemas.microsoft.com/office/powerpoint/2010/main" val="1274205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7679F9A-2D7E-45A6-80E6-B28BA18AC47F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8057356" y="1123062"/>
            <a:ext cx="1095375" cy="17430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833B91-5D60-43BD-9222-F3B40718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827E-5617-45DA-817F-BD7C0B422C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Segmentação e métodos de detecção de bordas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CFE78EF-4C02-4B1B-8CAB-D82CAF4B32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67743" y="4258216"/>
            <a:ext cx="257175" cy="9810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252B-811C-4757-BA2F-8497CF0806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665387-85B9-48A7-A34F-809AB2F2E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418" y="276943"/>
            <a:ext cx="1714500" cy="3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5E1C35-B061-4BAF-9629-96BA84E68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87" y="4258216"/>
            <a:ext cx="923925" cy="1914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9BD497-B457-4DA0-A50A-4E1D709A0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656" y="3200806"/>
            <a:ext cx="1743075" cy="347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917E44-B158-472A-823D-98C054107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687" y="214237"/>
            <a:ext cx="20859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Comparação</a:t>
            </a:r>
            <a:r>
              <a:rPr lang="en-ZA" dirty="0"/>
              <a:t> de </a:t>
            </a:r>
            <a:r>
              <a:rPr lang="en-ZA" dirty="0" err="1"/>
              <a:t>formas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….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/>
          <a:lstStyle/>
          <a:p>
            <a:r>
              <a:rPr lang="en-ZA" dirty="0" err="1"/>
              <a:t>Dois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63789"/>
            <a:ext cx="5472113" cy="1883984"/>
          </a:xfrm>
        </p:spPr>
        <p:txBody>
          <a:bodyPr/>
          <a:lstStyle/>
          <a:p>
            <a:r>
              <a:rPr lang="en-ZA" dirty="0"/>
              <a:t>….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Perguntas</a:t>
            </a:r>
            <a:r>
              <a:rPr lang="en-ZA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... </a:t>
            </a:r>
          </a:p>
          <a:p>
            <a:r>
              <a:rPr lang="en-ZA"/>
              <a:t>…. </a:t>
            </a:r>
            <a:endParaRPr lang="en-ZA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CA9FE9D-6C63-47E9-AC72-2E6AD5ACF3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94" b="1594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08244FD-2928-4CDA-9DDB-C8189660B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333500"/>
            <a:ext cx="4459766" cy="4657725"/>
          </a:xfrm>
        </p:spPr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CC11907-978C-47D7-B465-0F1B5CE4E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2428876"/>
            <a:ext cx="4000500" cy="340994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Sistemas de cores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Histogramas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Equalização de imagem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Suavização de imagens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Binarização com limiar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Segmentação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Detecção de bordas</a:t>
            </a:r>
          </a:p>
        </p:txBody>
      </p:sp>
    </p:spTree>
    <p:extLst>
      <p:ext uri="{BB962C8B-B14F-4D97-AF65-F5344CB8AC3E}">
        <p14:creationId xmlns:p14="http://schemas.microsoft.com/office/powerpoint/2010/main" val="38969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681463"/>
          </a:xfrm>
        </p:spPr>
        <p:txBody>
          <a:bodyPr/>
          <a:lstStyle/>
          <a:p>
            <a:r>
              <a:rPr lang="pt-BR" sz="2000" dirty="0"/>
              <a:t>Navegação autônoma e identificação de objetos</a:t>
            </a:r>
            <a:endParaRPr lang="en-ZA" sz="20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056382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 err="1"/>
              <a:t>Objetivo</a:t>
            </a:r>
            <a:r>
              <a:rPr lang="en-ZA" sz="2800" dirty="0"/>
              <a:t> do </a:t>
            </a:r>
            <a:r>
              <a:rPr lang="en-ZA" sz="2800" dirty="0" err="1"/>
              <a:t>projeto</a:t>
            </a:r>
            <a:endParaRPr lang="pt-BR" dirty="0"/>
          </a:p>
          <a:p>
            <a:r>
              <a:rPr lang="pt-BR" sz="2000" dirty="0"/>
              <a:t>O problema que tentamos resolver está associado a projetos de veículos robóticos terrestres, onde é necessário identificar não só o caminho como também obstáculos para impedir uma colisão</a:t>
            </a:r>
            <a:r>
              <a:rPr lang="en-ZA" sz="2000" dirty="0"/>
              <a:t>. </a:t>
            </a:r>
          </a:p>
          <a:p>
            <a:r>
              <a:rPr lang="pt-BR" sz="2000" dirty="0"/>
              <a:t>O principal objetivo do projeto é identificar pedestres para evitar atropelamentos. E para isso é preciso analisar cada </a:t>
            </a:r>
            <a:r>
              <a:rPr lang="pt-BR" sz="2000" i="1" dirty="0"/>
              <a:t>frame</a:t>
            </a:r>
            <a:r>
              <a:rPr lang="pt-BR" sz="2000" dirty="0"/>
              <a:t>, de uma câmera ligada a um carro, em tempo real</a:t>
            </a:r>
            <a:r>
              <a:rPr lang="en-ZA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DE5386-A7CB-4888-8383-6712BDED58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5328" r="25328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1A278B2-3084-4718-9E15-1FCEC9DEFBF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0211" r="20211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223A854-8AF6-4624-A509-9FE4A59B3A0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6077" r="160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A354C4-A66B-4EF3-AFBE-8D59650B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dados (</a:t>
            </a:r>
            <a:r>
              <a:rPr lang="pt-BR" dirty="0" err="1"/>
              <a:t>dataset</a:t>
            </a:r>
            <a:r>
              <a:rPr lang="pt-BR" dirty="0"/>
              <a:t>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EE7845-DE5A-4761-98C4-AF8A8D383B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012243"/>
            <a:ext cx="7901295" cy="580888"/>
          </a:xfrm>
        </p:spPr>
        <p:txBody>
          <a:bodyPr/>
          <a:lstStyle/>
          <a:p>
            <a:r>
              <a:rPr lang="pt-BR" sz="2000" dirty="0"/>
              <a:t>Conseguimos algumas imagens de pedestres e cenas de direção nos sites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AF86B-595D-4327-AE2F-2DC81BC3809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34380BF8-3BA5-4724-97BF-96BE8AD27E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646252"/>
              </p:ext>
            </p:extLst>
          </p:nvPr>
        </p:nvGraphicFramePr>
        <p:xfrm>
          <a:off x="520866" y="1719936"/>
          <a:ext cx="11150267" cy="4896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787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549AB6A-5364-42AF-B31A-FD9EDD1F5D0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tretch/>
        </p:blipFill>
        <p:spPr>
          <a:xfrm>
            <a:off x="6078187" y="1511566"/>
            <a:ext cx="5881641" cy="449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D28F3C0-CCD3-49F1-B056-C7E3C563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E2B2AB-DFC0-4986-AFA8-9B055E8EAF4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sz="2000" dirty="0"/>
              <a:t>Canais da imagem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339C2BE-369D-4E53-A791-3C987602B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158095" cy="468043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sz="2000" dirty="0"/>
              <a:t>O objeto de uma imagem colorida é uma matriz de 3 dimensões (3 canais) contendo em cada dimensão uma das 3 cores do </a:t>
            </a:r>
            <a:r>
              <a:rPr lang="pt-BR" sz="2000" b="1" dirty="0"/>
              <a:t>espeço RGB</a:t>
            </a:r>
            <a:r>
              <a:rPr lang="pt-BR" sz="2000" dirty="0"/>
              <a:t> (Red, Green, Blue).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2000" dirty="0"/>
              <a:t>No caso de uma imagem em tons de cinza temos apenas um canal, ou seja, apenas uma matriz de 2 dimensões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04B4C-9279-4F71-B8EA-DA92DE7F613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8620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07902-5021-493A-A03A-87EDEC873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2AE708-90FE-4D9B-8069-FA7A05ADDFF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360000"/>
          </a:xfrm>
        </p:spPr>
        <p:txBody>
          <a:bodyPr/>
          <a:lstStyle/>
          <a:p>
            <a:r>
              <a:rPr lang="pt-BR" sz="2000" dirty="0"/>
              <a:t>Canais da imagem colorida</a:t>
            </a:r>
          </a:p>
          <a:p>
            <a:endParaRPr lang="pt-BR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4972B29-B28F-4722-A0BD-64C616096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1156" y="1512000"/>
            <a:ext cx="5988857" cy="4574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5E711-D53E-4DBC-81EA-56D932EF8F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28EA2D-9C43-4D39-A25E-15494709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26" y="186637"/>
            <a:ext cx="4130224" cy="3154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AA38A2-ECAA-4815-A83C-D615B737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343" y="3537130"/>
            <a:ext cx="4130224" cy="3154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826BE-83E2-4FE5-8F31-99F68ADC47B7}"/>
              </a:ext>
            </a:extLst>
          </p:cNvPr>
          <p:cNvSpPr/>
          <p:nvPr/>
        </p:nvSpPr>
        <p:spPr>
          <a:xfrm>
            <a:off x="8629896" y="3615418"/>
            <a:ext cx="282628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Vermelho</a:t>
            </a:r>
            <a:endParaRPr 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9A32A-DAE3-439E-A85B-50A188608C8F}"/>
              </a:ext>
            </a:extLst>
          </p:cNvPr>
          <p:cNvSpPr/>
          <p:nvPr/>
        </p:nvSpPr>
        <p:spPr>
          <a:xfrm>
            <a:off x="4922093" y="1631279"/>
            <a:ext cx="177091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1FC1A0-9E68-4B41-900B-99100643C404}"/>
              </a:ext>
            </a:extLst>
          </p:cNvPr>
          <p:cNvSpPr/>
          <p:nvPr/>
        </p:nvSpPr>
        <p:spPr>
          <a:xfrm>
            <a:off x="8940103" y="221118"/>
            <a:ext cx="200566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Verde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1F5E69-B2B4-4CA5-BA72-55B811DADB6F}"/>
              </a:ext>
            </a:extLst>
          </p:cNvPr>
          <p:cNvSpPr txBox="1"/>
          <p:nvPr/>
        </p:nvSpPr>
        <p:spPr>
          <a:xfrm>
            <a:off x="431801" y="6277243"/>
            <a:ext cx="598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(blue, green, red) = cv2.split(image)</a:t>
            </a:r>
          </a:p>
        </p:txBody>
      </p:sp>
    </p:spTree>
    <p:extLst>
      <p:ext uri="{BB962C8B-B14F-4D97-AF65-F5344CB8AC3E}">
        <p14:creationId xmlns:p14="http://schemas.microsoft.com/office/powerpoint/2010/main" val="43056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09386F6-BAF5-4614-9D91-E9B5F08F751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tretch>
            <a:fillRect/>
          </a:stretch>
        </p:blipFill>
        <p:spPr>
          <a:xfrm>
            <a:off x="431801" y="1377332"/>
            <a:ext cx="6394105" cy="479557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7C8950-AEFA-4FB2-9F54-0052ECF8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cores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85A62-1173-4554-82E6-F0109F84AFC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sz="2000" dirty="0"/>
              <a:t>Histograma de cada canal da imagem colorida</a:t>
            </a:r>
          </a:p>
          <a:p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3D32A-B911-427F-B786-9DE8B9FFB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5333" y="5847556"/>
            <a:ext cx="4420271" cy="496343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Cada canal está bem </a:t>
            </a:r>
            <a:r>
              <a:rPr lang="pt-BR" dirty="0"/>
              <a:t>distribuido</a:t>
            </a:r>
            <a:r>
              <a:rPr lang="pt-BR" sz="2000" dirty="0"/>
              <a:t> na imagem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2E836-C4BC-44D0-A36E-E360DE740A9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3B3B1D-8005-40DF-B0B8-6D0752AC2306}"/>
              </a:ext>
            </a:extLst>
          </p:cNvPr>
          <p:cNvSpPr txBox="1"/>
          <p:nvPr/>
        </p:nvSpPr>
        <p:spPr>
          <a:xfrm>
            <a:off x="326734" y="6316911"/>
            <a:ext cx="568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histograma</a:t>
            </a:r>
            <a:r>
              <a:rPr lang="en-US" dirty="0">
                <a:solidFill>
                  <a:srgbClr val="C00000"/>
                </a:solidFill>
              </a:rPr>
              <a:t> = cv2.calcHist([canal], [0], None, [256], [0, 256])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39D48-BAE0-4206-B722-6A3DBBB2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435" y="2026763"/>
            <a:ext cx="4615878" cy="3525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5127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9A5523-0554-44BE-80B2-2FA4B5E1A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17394" r="6107" b="1"/>
          <a:stretch/>
        </p:blipFill>
        <p:spPr>
          <a:xfrm>
            <a:off x="3125968" y="2527222"/>
            <a:ext cx="3316388" cy="3316386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F7D155-5FD0-4E14-8FB1-B90BDA3709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alphaModFix/>
            <a:extLst/>
          </a:blip>
          <a:srcRect l="9990" r="-3" b="-3"/>
          <a:stretch/>
        </p:blipFill>
        <p:spPr>
          <a:xfrm>
            <a:off x="1" y="1"/>
            <a:ext cx="4443799" cy="3776782"/>
          </a:xfrm>
          <a:custGeom>
            <a:avLst/>
            <a:gdLst>
              <a:gd name="connsiteX0" fmla="*/ 0 w 4443799"/>
              <a:gd name="connsiteY0" fmla="*/ 0 h 3776782"/>
              <a:gd name="connsiteX1" fmla="*/ 4164578 w 4443799"/>
              <a:gd name="connsiteY1" fmla="*/ 0 h 3776782"/>
              <a:gd name="connsiteX2" fmla="*/ 4238884 w 4443799"/>
              <a:gd name="connsiteY2" fmla="*/ 154250 h 3776782"/>
              <a:gd name="connsiteX3" fmla="*/ 4443799 w 4443799"/>
              <a:gd name="connsiteY3" fmla="*/ 1169228 h 3776782"/>
              <a:gd name="connsiteX4" fmla="*/ 1836244 w 4443799"/>
              <a:gd name="connsiteY4" fmla="*/ 3776782 h 3776782"/>
              <a:gd name="connsiteX5" fmla="*/ 177598 w 4443799"/>
              <a:gd name="connsiteY5" fmla="*/ 3181344 h 3776782"/>
              <a:gd name="connsiteX6" fmla="*/ 0 w 4443799"/>
              <a:gd name="connsiteY6" fmla="*/ 3019932 h 377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3799" h="3776782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4E433A4-2218-4B9D-AF10-19526CB1E5F1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alphaModFix/>
            <a:extLst/>
          </a:blip>
          <a:srcRect l="5639" r="5144" b="-2"/>
          <a:stretch/>
        </p:blipFill>
        <p:spPr>
          <a:xfrm>
            <a:off x="20" y="3917273"/>
            <a:ext cx="3440566" cy="2950205"/>
          </a:xfrm>
          <a:custGeom>
            <a:avLst/>
            <a:gdLst>
              <a:gd name="connsiteX0" fmla="*/ 1539166 w 3440586"/>
              <a:gd name="connsiteY0" fmla="*/ 0 h 2950205"/>
              <a:gd name="connsiteX1" fmla="*/ 3440586 w 3440586"/>
              <a:gd name="connsiteY1" fmla="*/ 1901419 h 2950205"/>
              <a:gd name="connsiteX2" fmla="*/ 3211095 w 3440586"/>
              <a:gd name="connsiteY2" fmla="*/ 2807749 h 2950205"/>
              <a:gd name="connsiteX3" fmla="*/ 3124550 w 3440586"/>
              <a:gd name="connsiteY3" fmla="*/ 2950205 h 2950205"/>
              <a:gd name="connsiteX4" fmla="*/ 0 w 3440586"/>
              <a:gd name="connsiteY4" fmla="*/ 2950205 h 2950205"/>
              <a:gd name="connsiteX5" fmla="*/ 0 w 3440586"/>
              <a:gd name="connsiteY5" fmla="*/ 788141 h 2950205"/>
              <a:gd name="connsiteX6" fmla="*/ 71938 w 3440586"/>
              <a:gd name="connsiteY6" fmla="*/ 691940 h 2950205"/>
              <a:gd name="connsiteX7" fmla="*/ 1539166 w 3440586"/>
              <a:gd name="connsiteY7" fmla="*/ 0 h 2950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40586" h="2950205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softEdge rad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257392-088E-4D55-B128-FFD59A895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AD644F8-020F-48DB-97BC-53C47C23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359" y="37444"/>
            <a:ext cx="4333814" cy="1212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/>
              <a:t>Sistemas de cores</a:t>
            </a:r>
            <a:endParaRPr lang="en-US" sz="36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4F583-302D-4E70-8B45-EC3A98C3543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96579" y="1623312"/>
            <a:ext cx="5243956" cy="2806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/>
              <a:t>Aplicando</a:t>
            </a:r>
            <a:r>
              <a:rPr lang="en-US" sz="2000" dirty="0"/>
              <a:t> </a:t>
            </a:r>
            <a:r>
              <a:rPr lang="en-US" sz="2000" dirty="0" err="1"/>
              <a:t>conversão</a:t>
            </a:r>
            <a:r>
              <a:rPr lang="en-US" sz="2000" dirty="0"/>
              <a:t> de imagens </a:t>
            </a:r>
            <a:r>
              <a:rPr lang="en-US" sz="2000" dirty="0" err="1"/>
              <a:t>em</a:t>
            </a:r>
            <a:r>
              <a:rPr lang="en-US" sz="2000" dirty="0"/>
              <a:t> outros </a:t>
            </a:r>
            <a:r>
              <a:rPr lang="en-US" sz="2000" dirty="0" err="1"/>
              <a:t>espaços</a:t>
            </a:r>
            <a:r>
              <a:rPr lang="en-US" sz="2000" dirty="0"/>
              <a:t> de cores para </a:t>
            </a:r>
            <a:r>
              <a:rPr lang="en-US" sz="2000" dirty="0" err="1"/>
              <a:t>testar</a:t>
            </a:r>
            <a:r>
              <a:rPr lang="en-US" sz="2000" dirty="0"/>
              <a:t> se a </a:t>
            </a:r>
            <a:r>
              <a:rPr lang="en-US" sz="2000" dirty="0" err="1"/>
              <a:t>representação</a:t>
            </a:r>
            <a:r>
              <a:rPr lang="en-US" sz="2000" dirty="0"/>
              <a:t> e </a:t>
            </a:r>
            <a:r>
              <a:rPr lang="en-US" sz="2000" dirty="0" err="1"/>
              <a:t>separação</a:t>
            </a:r>
            <a:r>
              <a:rPr lang="en-US" sz="2000" dirty="0"/>
              <a:t> de </a:t>
            </a:r>
            <a:r>
              <a:rPr lang="en-US" sz="2000" dirty="0" err="1"/>
              <a:t>objetos</a:t>
            </a:r>
            <a:r>
              <a:rPr lang="en-US" sz="2000" dirty="0"/>
              <a:t> é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eficiente</a:t>
            </a:r>
            <a:r>
              <a:rPr lang="en-US" sz="2000" dirty="0"/>
              <a:t>.</a:t>
            </a:r>
          </a:p>
          <a:p>
            <a:endParaRPr lang="en-US" dirty="0"/>
          </a:p>
          <a:p>
            <a:endParaRPr lang="pt-BR" dirty="0"/>
          </a:p>
          <a:p>
            <a:endParaRPr lang="en-US" dirty="0"/>
          </a:p>
          <a:p>
            <a:endParaRPr lang="en-US" dirty="0"/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FC640-686D-4786-BBD9-97608E50363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100">
                <a:solidFill>
                  <a:srgbClr val="898989"/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9</a:t>
            </a:fld>
            <a:endParaRPr lang="en-US" sz="1100">
              <a:solidFill>
                <a:srgbClr val="898989"/>
              </a:solidFill>
              <a:latin typeface="+mn-lt"/>
              <a:cs typeface="+mn-cs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736E1A7-B403-4CFD-9D4E-B189A7B71CA5}"/>
              </a:ext>
            </a:extLst>
          </p:cNvPr>
          <p:cNvSpPr txBox="1">
            <a:spLocks/>
          </p:cNvSpPr>
          <p:nvPr/>
        </p:nvSpPr>
        <p:spPr>
          <a:xfrm>
            <a:off x="6743714" y="1070346"/>
            <a:ext cx="5086925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Outros espaços de cores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54D5B-17A7-46EE-B7CA-317C20903E48}"/>
              </a:ext>
            </a:extLst>
          </p:cNvPr>
          <p:cNvSpPr txBox="1"/>
          <p:nvPr/>
        </p:nvSpPr>
        <p:spPr>
          <a:xfrm>
            <a:off x="3233393" y="6429034"/>
            <a:ext cx="403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cv2.cvtColor(</a:t>
            </a:r>
            <a:r>
              <a:rPr lang="en-US" dirty="0" err="1">
                <a:solidFill>
                  <a:srgbClr val="C00000"/>
                </a:solidFill>
              </a:rPr>
              <a:t>img</a:t>
            </a:r>
            <a:r>
              <a:rPr lang="en-US" dirty="0">
                <a:solidFill>
                  <a:srgbClr val="C00000"/>
                </a:solidFill>
              </a:rPr>
              <a:t>, cv2.COLOR_BGR2GRAY)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9FD5D-78AA-41CF-AD2F-9C100BCC2AC8}"/>
              </a:ext>
            </a:extLst>
          </p:cNvPr>
          <p:cNvSpPr txBox="1"/>
          <p:nvPr/>
        </p:nvSpPr>
        <p:spPr>
          <a:xfrm>
            <a:off x="5685021" y="5305458"/>
            <a:ext cx="3505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C00000"/>
                </a:solidFill>
              </a:rPr>
              <a:t>cv2.cvtColor(img, cv2.COLOR_BGR2HSV)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BC13B-6DD9-46F8-9A95-1E1206E415BB}"/>
              </a:ext>
            </a:extLst>
          </p:cNvPr>
          <p:cNvSpPr txBox="1"/>
          <p:nvPr/>
        </p:nvSpPr>
        <p:spPr>
          <a:xfrm>
            <a:off x="4147870" y="52811"/>
            <a:ext cx="3074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C00000"/>
                </a:solidFill>
              </a:rPr>
              <a:t>cv2.cvtColor(img, cv2.COLOR_BGR2LAB)</a:t>
            </a:r>
          </a:p>
          <a:p>
            <a:endParaRPr lang="pt-BR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0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936</Words>
  <Application>Microsoft Office PowerPoint</Application>
  <PresentationFormat>Widescreen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Times New Roman</vt:lpstr>
      <vt:lpstr>Office Theme</vt:lpstr>
      <vt:lpstr>Sistema Autônomo  de Evasão  de  Colisões</vt:lpstr>
      <vt:lpstr>Equipe</vt:lpstr>
      <vt:lpstr>Sumário</vt:lpstr>
      <vt:lpstr>O Projeto</vt:lpstr>
      <vt:lpstr>Origem dos dados (dataset)</vt:lpstr>
      <vt:lpstr>Sistemas de cores</vt:lpstr>
      <vt:lpstr>Sistemas de cores</vt:lpstr>
      <vt:lpstr>Sistemas de cores</vt:lpstr>
      <vt:lpstr>Sistemas de cores</vt:lpstr>
      <vt:lpstr>Sistemas de cores</vt:lpstr>
      <vt:lpstr>Histogramas de imagem</vt:lpstr>
      <vt:lpstr>Histogramas de imagem</vt:lpstr>
      <vt:lpstr>Equalização de Histograma</vt:lpstr>
      <vt:lpstr>Suavização de imagens</vt:lpstr>
      <vt:lpstr>Suavização de imagens</vt:lpstr>
      <vt:lpstr>Suavização de imagens</vt:lpstr>
      <vt:lpstr>Binarização com limiar</vt:lpstr>
      <vt:lpstr>Binarização com limiar</vt:lpstr>
      <vt:lpstr>Binarização com limiar</vt:lpstr>
      <vt:lpstr>Segmentação</vt:lpstr>
      <vt:lpstr>Comparação de formas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2018-10-04T02:43:37Z</dcterms:created>
  <dcterms:modified xsi:type="dcterms:W3CDTF">2018-10-14T14:44:45Z</dcterms:modified>
</cp:coreProperties>
</file>